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60" r:id="rId1"/>
  </p:sldMasterIdLst>
  <p:notesMasterIdLst>
    <p:notesMasterId r:id="rId22"/>
  </p:notesMasterIdLst>
  <p:sldIdLst>
    <p:sldId id="269" r:id="rId2"/>
    <p:sldId id="270" r:id="rId3"/>
    <p:sldId id="260" r:id="rId4"/>
    <p:sldId id="271" r:id="rId5"/>
    <p:sldId id="285" r:id="rId6"/>
    <p:sldId id="272" r:id="rId7"/>
    <p:sldId id="284" r:id="rId8"/>
    <p:sldId id="273" r:id="rId9"/>
    <p:sldId id="286" r:id="rId10"/>
    <p:sldId id="274" r:id="rId11"/>
    <p:sldId id="288" r:id="rId12"/>
    <p:sldId id="283" r:id="rId13"/>
    <p:sldId id="287" r:id="rId14"/>
    <p:sldId id="275" r:id="rId15"/>
    <p:sldId id="276" r:id="rId16"/>
    <p:sldId id="277" r:id="rId17"/>
    <p:sldId id="278" r:id="rId18"/>
    <p:sldId id="279" r:id="rId19"/>
    <p:sldId id="281" r:id="rId20"/>
    <p:sldId id="282" r:id="rId2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3" d="100"/>
          <a:sy n="73" d="100"/>
        </p:scale>
        <p:origin x="-1800" y="-3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14B6D44-3417-446B-9C18-694A949F5B1A}" type="datetimeFigureOut">
              <a:rPr lang="ar-IQ" smtClean="0"/>
              <a:pPr/>
              <a:t>14/03/1440</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4D5619C-FCF2-4D5A-ABE5-C4DAD566855B}" type="slidenum">
              <a:rPr lang="ar-IQ" smtClean="0"/>
              <a:pPr/>
              <a:t>‹#›</a:t>
            </a:fld>
            <a:endParaRPr lang="ar-IQ"/>
          </a:p>
        </p:txBody>
      </p:sp>
    </p:spTree>
    <p:extLst>
      <p:ext uri="{BB962C8B-B14F-4D97-AF65-F5344CB8AC3E}">
        <p14:creationId xmlns:p14="http://schemas.microsoft.com/office/powerpoint/2010/main" val="230582633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BC38CB5-6253-4D14-A76B-F63AED1914BF}" type="datetime8">
              <a:rPr lang="ar-IQ" smtClean="0"/>
              <a:pPr/>
              <a:t>22 تشرين الثاني، 18</a:t>
            </a:fld>
            <a:endParaRPr lang="ar-IQ"/>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Lec (4+5)</a:t>
            </a:r>
            <a:endParaRPr lang="ar-IQ"/>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FCF01B2-D194-4A3F-BF8A-948A485985C2}"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35E362-A39A-4E4D-8A70-FFB96E707C03}" type="datetime8">
              <a:rPr lang="ar-IQ" smtClean="0"/>
              <a:pPr/>
              <a:t>22 تشرين الثاني، 18</a:t>
            </a:fld>
            <a:endParaRPr lang="ar-IQ"/>
          </a:p>
        </p:txBody>
      </p:sp>
      <p:sp>
        <p:nvSpPr>
          <p:cNvPr id="5" name="Footer Placeholder 4"/>
          <p:cNvSpPr>
            <a:spLocks noGrp="1"/>
          </p:cNvSpPr>
          <p:nvPr>
            <p:ph type="ftr" sz="quarter" idx="11"/>
          </p:nvPr>
        </p:nvSpPr>
        <p:spPr/>
        <p:txBody>
          <a:bodyPr/>
          <a:lstStyle>
            <a:extLst/>
          </a:lstStyle>
          <a:p>
            <a:r>
              <a:rPr lang="en-US" smtClean="0"/>
              <a:t>Lec (4+5)</a:t>
            </a:r>
            <a:endParaRPr lang="ar-IQ"/>
          </a:p>
        </p:txBody>
      </p:sp>
      <p:sp>
        <p:nvSpPr>
          <p:cNvPr id="6" name="Slide Number Placeholder 5"/>
          <p:cNvSpPr>
            <a:spLocks noGrp="1"/>
          </p:cNvSpPr>
          <p:nvPr>
            <p:ph type="sldNum" sz="quarter" idx="12"/>
          </p:nvPr>
        </p:nvSpPr>
        <p:spPr/>
        <p:txBody>
          <a:bodyPr/>
          <a:lstStyle>
            <a:extLst/>
          </a:lstStyle>
          <a:p>
            <a:fld id="{AFCF01B2-D194-4A3F-BF8A-948A485985C2}"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A340C8-2019-459E-9044-657FB8040478}" type="datetime8">
              <a:rPr lang="ar-IQ" smtClean="0"/>
              <a:pPr/>
              <a:t>22 تشرين الثاني، 18</a:t>
            </a:fld>
            <a:endParaRPr lang="ar-IQ"/>
          </a:p>
        </p:txBody>
      </p:sp>
      <p:sp>
        <p:nvSpPr>
          <p:cNvPr id="5" name="Footer Placeholder 4"/>
          <p:cNvSpPr>
            <a:spLocks noGrp="1"/>
          </p:cNvSpPr>
          <p:nvPr>
            <p:ph type="ftr" sz="quarter" idx="11"/>
          </p:nvPr>
        </p:nvSpPr>
        <p:spPr/>
        <p:txBody>
          <a:bodyPr/>
          <a:lstStyle>
            <a:extLst/>
          </a:lstStyle>
          <a:p>
            <a:r>
              <a:rPr lang="en-US" smtClean="0"/>
              <a:t>Lec (4+5)</a:t>
            </a:r>
            <a:endParaRPr lang="ar-IQ"/>
          </a:p>
        </p:txBody>
      </p:sp>
      <p:sp>
        <p:nvSpPr>
          <p:cNvPr id="6" name="Slide Number Placeholder 5"/>
          <p:cNvSpPr>
            <a:spLocks noGrp="1"/>
          </p:cNvSpPr>
          <p:nvPr>
            <p:ph type="sldNum" sz="quarter" idx="12"/>
          </p:nvPr>
        </p:nvSpPr>
        <p:spPr/>
        <p:txBody>
          <a:bodyPr/>
          <a:lstStyle>
            <a:extLst/>
          </a:lstStyle>
          <a:p>
            <a:fld id="{AFCF01B2-D194-4A3F-BF8A-948A485985C2}"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0A4BB5-2D7D-444B-9951-E4D063DED253}" type="datetime8">
              <a:rPr lang="ar-IQ" smtClean="0"/>
              <a:pPr/>
              <a:t>22 تشرين الثاني، 18</a:t>
            </a:fld>
            <a:endParaRPr lang="ar-IQ"/>
          </a:p>
        </p:txBody>
      </p:sp>
      <p:sp>
        <p:nvSpPr>
          <p:cNvPr id="5" name="Footer Placeholder 4"/>
          <p:cNvSpPr>
            <a:spLocks noGrp="1"/>
          </p:cNvSpPr>
          <p:nvPr>
            <p:ph type="ftr" sz="quarter" idx="11"/>
          </p:nvPr>
        </p:nvSpPr>
        <p:spPr/>
        <p:txBody>
          <a:bodyPr/>
          <a:lstStyle>
            <a:extLst/>
          </a:lstStyle>
          <a:p>
            <a:r>
              <a:rPr lang="en-US" smtClean="0"/>
              <a:t>Lec (4+5)</a:t>
            </a:r>
            <a:endParaRPr lang="ar-IQ"/>
          </a:p>
        </p:txBody>
      </p:sp>
      <p:sp>
        <p:nvSpPr>
          <p:cNvPr id="6" name="Slide Number Placeholder 5"/>
          <p:cNvSpPr>
            <a:spLocks noGrp="1"/>
          </p:cNvSpPr>
          <p:nvPr>
            <p:ph type="sldNum" sz="quarter" idx="12"/>
          </p:nvPr>
        </p:nvSpPr>
        <p:spPr/>
        <p:txBody>
          <a:bodyPr/>
          <a:lstStyle>
            <a:extLst/>
          </a:lstStyle>
          <a:p>
            <a:fld id="{AFCF01B2-D194-4A3F-BF8A-948A485985C2}" type="slidenum">
              <a:rPr lang="ar-IQ" smtClean="0"/>
              <a:pPr/>
              <a:t>‹#›</a:t>
            </a:fld>
            <a:endParaRPr lang="ar-IQ"/>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92FCB2E-0CD0-4B52-BEC4-B198DCF98693}" type="datetime8">
              <a:rPr lang="ar-IQ" smtClean="0"/>
              <a:pPr/>
              <a:t>22 تشرين الثاني، 18</a:t>
            </a:fld>
            <a:endParaRPr lang="ar-IQ"/>
          </a:p>
        </p:txBody>
      </p:sp>
      <p:sp>
        <p:nvSpPr>
          <p:cNvPr id="5" name="Footer Placeholder 4"/>
          <p:cNvSpPr>
            <a:spLocks noGrp="1"/>
          </p:cNvSpPr>
          <p:nvPr>
            <p:ph type="ftr" sz="quarter" idx="11"/>
          </p:nvPr>
        </p:nvSpPr>
        <p:spPr/>
        <p:txBody>
          <a:bodyPr/>
          <a:lstStyle>
            <a:extLst/>
          </a:lstStyle>
          <a:p>
            <a:r>
              <a:rPr lang="en-US" smtClean="0"/>
              <a:t>Lec (4+5)</a:t>
            </a:r>
            <a:endParaRPr lang="ar-IQ"/>
          </a:p>
        </p:txBody>
      </p:sp>
      <p:sp>
        <p:nvSpPr>
          <p:cNvPr id="6" name="Slide Number Placeholder 5"/>
          <p:cNvSpPr>
            <a:spLocks noGrp="1"/>
          </p:cNvSpPr>
          <p:nvPr>
            <p:ph type="sldNum" sz="quarter" idx="12"/>
          </p:nvPr>
        </p:nvSpPr>
        <p:spPr/>
        <p:txBody>
          <a:bodyPr/>
          <a:lstStyle>
            <a:extLst/>
          </a:lstStyle>
          <a:p>
            <a:fld id="{AFCF01B2-D194-4A3F-BF8A-948A485985C2}" type="slidenum">
              <a:rPr lang="ar-IQ" smtClean="0"/>
              <a:pPr/>
              <a:t>‹#›</a:t>
            </a:fld>
            <a:endParaRPr lang="ar-IQ"/>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782D26E-B790-44B6-BF93-B786DCD2CE6E}" type="datetime8">
              <a:rPr lang="ar-IQ" smtClean="0"/>
              <a:pPr/>
              <a:t>22 تشرين الثاني، 18</a:t>
            </a:fld>
            <a:endParaRPr lang="ar-IQ"/>
          </a:p>
        </p:txBody>
      </p:sp>
      <p:sp>
        <p:nvSpPr>
          <p:cNvPr id="6" name="Footer Placeholder 5"/>
          <p:cNvSpPr>
            <a:spLocks noGrp="1"/>
          </p:cNvSpPr>
          <p:nvPr>
            <p:ph type="ftr" sz="quarter" idx="11"/>
          </p:nvPr>
        </p:nvSpPr>
        <p:spPr/>
        <p:txBody>
          <a:bodyPr/>
          <a:lstStyle>
            <a:extLst/>
          </a:lstStyle>
          <a:p>
            <a:r>
              <a:rPr lang="en-US" smtClean="0"/>
              <a:t>Lec (4+5)</a:t>
            </a:r>
            <a:endParaRPr lang="ar-IQ"/>
          </a:p>
        </p:txBody>
      </p:sp>
      <p:sp>
        <p:nvSpPr>
          <p:cNvPr id="7" name="Slide Number Placeholder 6"/>
          <p:cNvSpPr>
            <a:spLocks noGrp="1"/>
          </p:cNvSpPr>
          <p:nvPr>
            <p:ph type="sldNum" sz="quarter" idx="12"/>
          </p:nvPr>
        </p:nvSpPr>
        <p:spPr/>
        <p:txBody>
          <a:bodyPr/>
          <a:lstStyle>
            <a:extLst/>
          </a:lstStyle>
          <a:p>
            <a:fld id="{AFCF01B2-D194-4A3F-BF8A-948A485985C2}" type="slidenum">
              <a:rPr lang="ar-IQ" smtClean="0"/>
              <a:pPr/>
              <a:t>‹#›</a:t>
            </a:fld>
            <a:endParaRPr lang="ar-IQ"/>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5D79BEB-C504-4AD9-878F-A5913C889D4A}" type="datetime8">
              <a:rPr lang="ar-IQ" smtClean="0"/>
              <a:pPr/>
              <a:t>22 تشرين الثاني، 18</a:t>
            </a:fld>
            <a:endParaRPr lang="ar-IQ"/>
          </a:p>
        </p:txBody>
      </p:sp>
      <p:sp>
        <p:nvSpPr>
          <p:cNvPr id="8" name="Footer Placeholder 7"/>
          <p:cNvSpPr>
            <a:spLocks noGrp="1"/>
          </p:cNvSpPr>
          <p:nvPr>
            <p:ph type="ftr" sz="quarter" idx="11"/>
          </p:nvPr>
        </p:nvSpPr>
        <p:spPr/>
        <p:txBody>
          <a:bodyPr/>
          <a:lstStyle>
            <a:extLst/>
          </a:lstStyle>
          <a:p>
            <a:r>
              <a:rPr lang="en-US" smtClean="0"/>
              <a:t>Lec (4+5)</a:t>
            </a:r>
            <a:endParaRPr lang="ar-IQ"/>
          </a:p>
        </p:txBody>
      </p:sp>
      <p:sp>
        <p:nvSpPr>
          <p:cNvPr id="9" name="Slide Number Placeholder 8"/>
          <p:cNvSpPr>
            <a:spLocks noGrp="1"/>
          </p:cNvSpPr>
          <p:nvPr>
            <p:ph type="sldNum" sz="quarter" idx="12"/>
          </p:nvPr>
        </p:nvSpPr>
        <p:spPr/>
        <p:txBody>
          <a:bodyPr/>
          <a:lstStyle>
            <a:extLst/>
          </a:lstStyle>
          <a:p>
            <a:fld id="{AFCF01B2-D194-4A3F-BF8A-948A485985C2}"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559F20C-2566-4453-B2B3-A3BD51B7336B}" type="datetime8">
              <a:rPr lang="ar-IQ" smtClean="0"/>
              <a:pPr/>
              <a:t>22 تشرين الثاني، 18</a:t>
            </a:fld>
            <a:endParaRPr lang="ar-IQ"/>
          </a:p>
        </p:txBody>
      </p:sp>
      <p:sp>
        <p:nvSpPr>
          <p:cNvPr id="4" name="Footer Placeholder 3"/>
          <p:cNvSpPr>
            <a:spLocks noGrp="1"/>
          </p:cNvSpPr>
          <p:nvPr>
            <p:ph type="ftr" sz="quarter" idx="11"/>
          </p:nvPr>
        </p:nvSpPr>
        <p:spPr/>
        <p:txBody>
          <a:bodyPr/>
          <a:lstStyle>
            <a:extLst/>
          </a:lstStyle>
          <a:p>
            <a:r>
              <a:rPr lang="en-US" smtClean="0"/>
              <a:t>Lec (4+5)</a:t>
            </a:r>
            <a:endParaRPr lang="ar-IQ"/>
          </a:p>
        </p:txBody>
      </p:sp>
      <p:sp>
        <p:nvSpPr>
          <p:cNvPr id="5" name="Slide Number Placeholder 4"/>
          <p:cNvSpPr>
            <a:spLocks noGrp="1"/>
          </p:cNvSpPr>
          <p:nvPr>
            <p:ph type="sldNum" sz="quarter" idx="12"/>
          </p:nvPr>
        </p:nvSpPr>
        <p:spPr/>
        <p:txBody>
          <a:bodyPr/>
          <a:lstStyle>
            <a:extLst/>
          </a:lstStyle>
          <a:p>
            <a:fld id="{AFCF01B2-D194-4A3F-BF8A-948A485985C2}" type="slidenum">
              <a:rPr lang="ar-IQ" smtClean="0"/>
              <a:pPr/>
              <a:t>‹#›</a:t>
            </a:fld>
            <a:endParaRPr lang="ar-IQ"/>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1C5BE66-10DF-4ED4-AFDB-251EEEB3D061}" type="datetime8">
              <a:rPr lang="ar-IQ" smtClean="0"/>
              <a:pPr/>
              <a:t>22 تشرين الثاني، 18</a:t>
            </a:fld>
            <a:endParaRPr lang="ar-IQ"/>
          </a:p>
        </p:txBody>
      </p:sp>
      <p:sp>
        <p:nvSpPr>
          <p:cNvPr id="3" name="Footer Placeholder 2"/>
          <p:cNvSpPr>
            <a:spLocks noGrp="1"/>
          </p:cNvSpPr>
          <p:nvPr>
            <p:ph type="ftr" sz="quarter" idx="11"/>
          </p:nvPr>
        </p:nvSpPr>
        <p:spPr/>
        <p:txBody>
          <a:bodyPr/>
          <a:lstStyle>
            <a:extLst/>
          </a:lstStyle>
          <a:p>
            <a:r>
              <a:rPr lang="en-US" smtClean="0"/>
              <a:t>Lec (4+5)</a:t>
            </a:r>
            <a:endParaRPr lang="ar-IQ"/>
          </a:p>
        </p:txBody>
      </p:sp>
      <p:sp>
        <p:nvSpPr>
          <p:cNvPr id="4" name="Slide Number Placeholder 3"/>
          <p:cNvSpPr>
            <a:spLocks noGrp="1"/>
          </p:cNvSpPr>
          <p:nvPr>
            <p:ph type="sldNum" sz="quarter" idx="12"/>
          </p:nvPr>
        </p:nvSpPr>
        <p:spPr/>
        <p:txBody>
          <a:bodyPr/>
          <a:lstStyle>
            <a:extLst/>
          </a:lstStyle>
          <a:p>
            <a:fld id="{AFCF01B2-D194-4A3F-BF8A-948A485985C2}"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49623A1-F8A2-428C-ACA2-FEDFC50DDE66}" type="datetime8">
              <a:rPr lang="ar-IQ" smtClean="0"/>
              <a:pPr/>
              <a:t>22 تشرين الثاني، 18</a:t>
            </a:fld>
            <a:endParaRPr lang="ar-IQ"/>
          </a:p>
        </p:txBody>
      </p:sp>
      <p:sp>
        <p:nvSpPr>
          <p:cNvPr id="6" name="Footer Placeholder 5"/>
          <p:cNvSpPr>
            <a:spLocks noGrp="1"/>
          </p:cNvSpPr>
          <p:nvPr>
            <p:ph type="ftr" sz="quarter" idx="11"/>
          </p:nvPr>
        </p:nvSpPr>
        <p:spPr/>
        <p:txBody>
          <a:bodyPr/>
          <a:lstStyle>
            <a:extLst/>
          </a:lstStyle>
          <a:p>
            <a:r>
              <a:rPr lang="en-US" smtClean="0"/>
              <a:t>Lec (4+5)</a:t>
            </a:r>
            <a:endParaRPr lang="ar-IQ"/>
          </a:p>
        </p:txBody>
      </p:sp>
      <p:sp>
        <p:nvSpPr>
          <p:cNvPr id="7" name="Slide Number Placeholder 6"/>
          <p:cNvSpPr>
            <a:spLocks noGrp="1"/>
          </p:cNvSpPr>
          <p:nvPr>
            <p:ph type="sldNum" sz="quarter" idx="12"/>
          </p:nvPr>
        </p:nvSpPr>
        <p:spPr/>
        <p:txBody>
          <a:bodyPr/>
          <a:lstStyle>
            <a:extLst/>
          </a:lstStyle>
          <a:p>
            <a:fld id="{AFCF01B2-D194-4A3F-BF8A-948A485985C2}"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41CBA18-6FB0-4F00-A5E7-541A2BBE5A35}" type="datetime8">
              <a:rPr lang="ar-IQ" smtClean="0"/>
              <a:pPr/>
              <a:t>22 تشرين الثاني، 18</a:t>
            </a:fld>
            <a:endParaRPr lang="ar-IQ"/>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Lec (4+5)</a:t>
            </a:r>
            <a:endParaRPr lang="ar-IQ"/>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FCF01B2-D194-4A3F-BF8A-948A485985C2}" type="slidenum">
              <a:rPr lang="ar-IQ" smtClean="0"/>
              <a:pPr/>
              <a:t>‹#›</a:t>
            </a:fld>
            <a:endParaRPr lang="ar-IQ"/>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3B2BACA-E207-42A3-828C-41AC32B16028}" type="datetime8">
              <a:rPr lang="ar-IQ" smtClean="0"/>
              <a:pPr/>
              <a:t>22 تشرين الثاني، 18</a:t>
            </a:fld>
            <a:endParaRPr lang="ar-IQ"/>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Lec (4+5)</a:t>
            </a:r>
            <a:endParaRPr lang="ar-IQ"/>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FCF01B2-D194-4A3F-BF8A-948A485985C2}"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byjus.com/biology/reproduct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scienceprofonline.com/genetics/nucleic-acid-function-DNA-replication-transcription-translation.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cienceprofonline.com/microbiology/bacterial-cell-wall-structure-gram-positive-negative.html" TargetMode="External"/><Relationship Id="rId2" Type="http://schemas.openxmlformats.org/officeDocument/2006/relationships/hyperlink" Target="http://www.scienceprofonline.com/genetics/genetic-replication-copying-dna.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en.wikipedia.org/wiki/File:Binary_fission.sv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Oxidative_phosphorylation"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en.wikipedia.org/wiki/ATP_synthase" TargetMode="External"/><Relationship Id="rId5" Type="http://schemas.openxmlformats.org/officeDocument/2006/relationships/hyperlink" Target="https://en.wikipedia.org/wiki/Citric_acid_cycle" TargetMode="External"/><Relationship Id="rId4" Type="http://schemas.openxmlformats.org/officeDocument/2006/relationships/hyperlink" Target="https://en.wikipedia.org/wiki/Eukaryo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2181"/>
            <a:ext cx="7772400" cy="1829761"/>
          </a:xfrm>
        </p:spPr>
        <p:txBody>
          <a:bodyPr>
            <a:normAutofit fontScale="90000"/>
          </a:bodyPr>
          <a:lstStyle/>
          <a:p>
            <a:pPr lvl="0" algn="ctr" rtl="0"/>
            <a:r>
              <a:rPr lang="en-US" sz="5300" dirty="0" smtClean="0"/>
              <a:t>BACTERIAL METABOLISM </a:t>
            </a:r>
            <a:r>
              <a:rPr lang="en-US" sz="6000" b="0" dirty="0" smtClean="0">
                <a:solidFill>
                  <a:schemeClr val="tx1"/>
                </a:solidFill>
                <a:effectLst/>
                <a:latin typeface="Arial" pitchFamily="34" charset="0"/>
                <a:cs typeface="Arial" pitchFamily="34" charset="0"/>
              </a:rPr>
              <a:t/>
            </a:r>
            <a:br>
              <a:rPr lang="en-US" sz="6000" b="0" dirty="0" smtClean="0">
                <a:solidFill>
                  <a:schemeClr val="tx1"/>
                </a:solidFill>
                <a:effectLst/>
                <a:latin typeface="Arial" pitchFamily="34" charset="0"/>
                <a:cs typeface="Arial" pitchFamily="34" charset="0"/>
              </a:rPr>
            </a:br>
            <a:endParaRPr lang="ar-IQ" dirty="0"/>
          </a:p>
        </p:txBody>
      </p:sp>
      <p:sp>
        <p:nvSpPr>
          <p:cNvPr id="6" name="Subtitle 2"/>
          <p:cNvSpPr>
            <a:spLocks noGrp="1"/>
          </p:cNvSpPr>
          <p:nvPr>
            <p:ph type="subTitle" idx="1"/>
          </p:nvPr>
        </p:nvSpPr>
        <p:spPr>
          <a:xfrm>
            <a:off x="685800" y="4015246"/>
            <a:ext cx="7772400" cy="1199704"/>
          </a:xfrm>
        </p:spPr>
        <p:txBody>
          <a:bodyPr>
            <a:normAutofit fontScale="92500" lnSpcReduction="20000"/>
          </a:bodyPr>
          <a:lstStyle/>
          <a:p>
            <a:pPr algn="ctr" rtl="0"/>
            <a:r>
              <a:rPr lang="en-US" dirty="0" smtClean="0"/>
              <a:t>2</a:t>
            </a:r>
            <a:r>
              <a:rPr lang="en-US" baseline="30000" dirty="0" smtClean="0"/>
              <a:t>nd</a:t>
            </a:r>
            <a:r>
              <a:rPr lang="en-US" dirty="0" smtClean="0"/>
              <a:t> Year – 1</a:t>
            </a:r>
            <a:r>
              <a:rPr lang="en-US" baseline="30000" dirty="0" smtClean="0"/>
              <a:t>st</a:t>
            </a:r>
            <a:r>
              <a:rPr lang="en-US" dirty="0" smtClean="0"/>
              <a:t> semester</a:t>
            </a:r>
          </a:p>
          <a:p>
            <a:pPr algn="ctr" rtl="0"/>
            <a:endParaRPr lang="en-US" dirty="0" smtClean="0"/>
          </a:p>
          <a:p>
            <a:pPr algn="ctr" rtl="0"/>
            <a:r>
              <a:rPr lang="en-US" dirty="0" smtClean="0"/>
              <a:t>Dr. </a:t>
            </a:r>
            <a:r>
              <a:rPr lang="en-US" dirty="0" err="1" smtClean="0"/>
              <a:t>Munira</a:t>
            </a:r>
            <a:r>
              <a:rPr lang="en-US" dirty="0" smtClean="0"/>
              <a:t> Ch. Ismail </a:t>
            </a:r>
          </a:p>
          <a:p>
            <a:pPr algn="ctr"/>
            <a:endParaRPr lang="ar-IQ" dirty="0"/>
          </a:p>
        </p:txBody>
      </p:sp>
      <p:pic>
        <p:nvPicPr>
          <p:cNvPr id="7" name="Picture 6" descr="جامعة الكرخ.png"/>
          <p:cNvPicPr>
            <a:picLocks noChangeAspect="1"/>
          </p:cNvPicPr>
          <p:nvPr/>
        </p:nvPicPr>
        <p:blipFill>
          <a:blip r:embed="rId2"/>
          <a:stretch>
            <a:fillRect/>
          </a:stretch>
        </p:blipFill>
        <p:spPr>
          <a:xfrm>
            <a:off x="6929454" y="214305"/>
            <a:ext cx="2143125" cy="21431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314" y="1481328"/>
            <a:ext cx="8715404" cy="5376672"/>
          </a:xfrm>
        </p:spPr>
        <p:txBody>
          <a:bodyPr>
            <a:noAutofit/>
          </a:bodyPr>
          <a:lstStyle/>
          <a:p>
            <a:pPr algn="just" rtl="0"/>
            <a:r>
              <a:rPr lang="en-US" sz="2400" dirty="0" smtClean="0">
                <a:cs typeface="+mj-cs"/>
              </a:rPr>
              <a:t>If there is a lack of oxygen causing the ETC and TCA cycle to “back up,” or if an organism lacks TCA cycle enzymes, some of </a:t>
            </a:r>
            <a:r>
              <a:rPr lang="en-US" sz="2400" dirty="0" err="1" smtClean="0">
                <a:cs typeface="+mj-cs"/>
              </a:rPr>
              <a:t>pyruvic</a:t>
            </a:r>
            <a:r>
              <a:rPr lang="en-US" sz="2400" dirty="0" smtClean="0">
                <a:cs typeface="+mj-cs"/>
              </a:rPr>
              <a:t> acid formed from glucose during </a:t>
            </a:r>
            <a:r>
              <a:rPr lang="en-US" sz="2400" dirty="0" err="1" smtClean="0">
                <a:cs typeface="+mj-cs"/>
              </a:rPr>
              <a:t>glycolysis</a:t>
            </a:r>
            <a:r>
              <a:rPr lang="en-US" sz="2400" dirty="0" smtClean="0">
                <a:cs typeface="+mj-cs"/>
              </a:rPr>
              <a:t> is reduced using NADH</a:t>
            </a:r>
            <a:r>
              <a:rPr lang="en-US" sz="2400" baseline="30000" dirty="0" smtClean="0"/>
              <a:t> +</a:t>
            </a:r>
            <a:r>
              <a:rPr lang="en-US" sz="2400" dirty="0" smtClean="0">
                <a:cs typeface="+mj-cs"/>
              </a:rPr>
              <a:t>. This regenerates NAD+.</a:t>
            </a:r>
          </a:p>
          <a:p>
            <a:pPr algn="l" rtl="0"/>
            <a:r>
              <a:rPr lang="en-US" sz="2400" dirty="0" smtClean="0">
                <a:cs typeface="+mj-cs"/>
              </a:rPr>
              <a:t>The resulting fermentation product is excreted.</a:t>
            </a:r>
          </a:p>
          <a:p>
            <a:pPr algn="just" rtl="0"/>
            <a:r>
              <a:rPr lang="en-US" sz="2400" dirty="0" smtClean="0">
                <a:cs typeface="+mj-cs"/>
              </a:rPr>
              <a:t>ATP is made directly via the transfer of a high-energy phosphate bond to ADP. </a:t>
            </a:r>
            <a:r>
              <a:rPr lang="en-US" sz="2400" u="sng" dirty="0" smtClean="0">
                <a:cs typeface="+mj-cs"/>
              </a:rPr>
              <a:t>No respiratory chain is involved.</a:t>
            </a:r>
          </a:p>
          <a:p>
            <a:pPr algn="just" rtl="0"/>
            <a:r>
              <a:rPr lang="en-US" sz="2400" dirty="0" smtClean="0">
                <a:cs typeface="+mj-cs"/>
              </a:rPr>
              <a:t>The direct synthesis of ATP during fermentation via </a:t>
            </a:r>
            <a:r>
              <a:rPr lang="en-US" sz="2400" b="1" dirty="0" smtClean="0">
                <a:cs typeface="+mj-cs"/>
              </a:rPr>
              <a:t>substrate-level </a:t>
            </a:r>
            <a:r>
              <a:rPr lang="en-US" sz="2400" b="1" dirty="0" err="1" smtClean="0">
                <a:cs typeface="+mj-cs"/>
              </a:rPr>
              <a:t>phosphorylation</a:t>
            </a:r>
            <a:r>
              <a:rPr lang="en-US" sz="2400" b="1" dirty="0" smtClean="0">
                <a:cs typeface="+mj-cs"/>
              </a:rPr>
              <a:t> </a:t>
            </a:r>
            <a:r>
              <a:rPr lang="en-US" sz="2400" dirty="0" smtClean="0">
                <a:cs typeface="+mj-cs"/>
              </a:rPr>
              <a:t>only.</a:t>
            </a:r>
          </a:p>
        </p:txBody>
      </p:sp>
      <p:sp>
        <p:nvSpPr>
          <p:cNvPr id="3" name="Footer Placeholder 2"/>
          <p:cNvSpPr>
            <a:spLocks noGrp="1"/>
          </p:cNvSpPr>
          <p:nvPr>
            <p:ph type="ftr" sz="quarter" idx="11"/>
          </p:nvPr>
        </p:nvSpPr>
        <p:spPr/>
        <p:txBody>
          <a:bodyPr/>
          <a:lstStyle/>
          <a:p>
            <a:r>
              <a:rPr lang="en-US" smtClean="0"/>
              <a:t>Lec (4+5)</a:t>
            </a:r>
            <a:endParaRPr lang="ar-IQ"/>
          </a:p>
        </p:txBody>
      </p:sp>
      <p:sp>
        <p:nvSpPr>
          <p:cNvPr id="4" name="Title 3"/>
          <p:cNvSpPr>
            <a:spLocks noGrp="1"/>
          </p:cNvSpPr>
          <p:nvPr>
            <p:ph type="title"/>
          </p:nvPr>
        </p:nvSpPr>
        <p:spPr/>
        <p:txBody>
          <a:bodyPr>
            <a:normAutofit/>
          </a:bodyPr>
          <a:lstStyle/>
          <a:p>
            <a:r>
              <a:rPr lang="en-US" dirty="0" smtClean="0"/>
              <a:t>D. Fermentation</a:t>
            </a:r>
            <a:endParaRPr lang="ar-IQ"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512px-Ethanol_fermentation-1.svg.png"/>
          <p:cNvPicPr>
            <a:picLocks noGrp="1" noChangeAspect="1"/>
          </p:cNvPicPr>
          <p:nvPr>
            <p:ph idx="1"/>
          </p:nvPr>
        </p:nvPicPr>
        <p:blipFill>
          <a:blip r:embed="rId2"/>
          <a:stretch>
            <a:fillRect/>
          </a:stretch>
        </p:blipFill>
        <p:spPr>
          <a:xfrm>
            <a:off x="2079923" y="1357298"/>
            <a:ext cx="5778225" cy="3882245"/>
          </a:xfrm>
        </p:spPr>
      </p:pic>
      <p:sp>
        <p:nvSpPr>
          <p:cNvPr id="3" name="Footer Placeholder 2"/>
          <p:cNvSpPr>
            <a:spLocks noGrp="1"/>
          </p:cNvSpPr>
          <p:nvPr>
            <p:ph type="ftr" sz="quarter" idx="11"/>
          </p:nvPr>
        </p:nvSpPr>
        <p:spPr/>
        <p:txBody>
          <a:bodyPr/>
          <a:lstStyle/>
          <a:p>
            <a:r>
              <a:rPr lang="en-US" smtClean="0"/>
              <a:t>Lec (4+5)</a:t>
            </a:r>
            <a:endParaRPr lang="ar-IQ"/>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6000792"/>
          </a:xfrm>
        </p:spPr>
        <p:txBody>
          <a:bodyPr>
            <a:normAutofit fontScale="55000" lnSpcReduction="20000"/>
          </a:bodyPr>
          <a:lstStyle/>
          <a:p>
            <a:pPr algn="just" rtl="0"/>
            <a:r>
              <a:rPr lang="en-US" sz="3800" b="1" dirty="0" smtClean="0">
                <a:solidFill>
                  <a:srgbClr val="FF0000"/>
                </a:solidFill>
              </a:rPr>
              <a:t>Aerobic respiration yields much more energy per mole of glucose than fermentation does.</a:t>
            </a:r>
            <a:endParaRPr lang="en-US" sz="3800" dirty="0" smtClean="0">
              <a:solidFill>
                <a:srgbClr val="FF0000"/>
              </a:solidFill>
            </a:endParaRPr>
          </a:p>
          <a:p>
            <a:pPr algn="just" rtl="0"/>
            <a:r>
              <a:rPr lang="en-US" sz="3800" b="1" dirty="0" smtClean="0">
                <a:solidFill>
                  <a:srgbClr val="00B050"/>
                </a:solidFill>
              </a:rPr>
              <a:t>Aerobic respiration:</a:t>
            </a:r>
            <a:r>
              <a:rPr lang="en-US" sz="3800" b="1" dirty="0" smtClean="0"/>
              <a:t> </a:t>
            </a:r>
          </a:p>
          <a:p>
            <a:pPr algn="just" rtl="0">
              <a:buNone/>
            </a:pPr>
            <a:r>
              <a:rPr lang="en-US" sz="3800" dirty="0" smtClean="0"/>
              <a:t>C</a:t>
            </a:r>
            <a:r>
              <a:rPr lang="en-US" sz="3800" baseline="-25000" dirty="0" smtClean="0"/>
              <a:t>6</a:t>
            </a:r>
            <a:r>
              <a:rPr lang="en-US" sz="3800" dirty="0" smtClean="0"/>
              <a:t>H</a:t>
            </a:r>
            <a:r>
              <a:rPr lang="en-US" sz="3800" baseline="-25000" dirty="0" smtClean="0"/>
              <a:t>12</a:t>
            </a:r>
            <a:r>
              <a:rPr lang="en-US" sz="3800" dirty="0" smtClean="0"/>
              <a:t>O</a:t>
            </a:r>
            <a:r>
              <a:rPr lang="en-US" sz="3800" baseline="-25000" dirty="0" smtClean="0"/>
              <a:t>6</a:t>
            </a:r>
            <a:r>
              <a:rPr lang="en-US" sz="3800" dirty="0" smtClean="0"/>
              <a:t> (glucose) + 6O</a:t>
            </a:r>
            <a:r>
              <a:rPr lang="en-US" sz="3800" baseline="-25000" dirty="0" smtClean="0"/>
              <a:t>2</a:t>
            </a:r>
            <a:r>
              <a:rPr lang="en-US" sz="3800" dirty="0" smtClean="0"/>
              <a:t> → 6CO</a:t>
            </a:r>
            <a:r>
              <a:rPr lang="en-US" sz="3800" baseline="-25000" dirty="0" smtClean="0"/>
              <a:t>2</a:t>
            </a:r>
            <a:r>
              <a:rPr lang="en-US" sz="3800" dirty="0" smtClean="0"/>
              <a:t> + 6H</a:t>
            </a:r>
            <a:r>
              <a:rPr lang="en-US" sz="3800" baseline="-25000" dirty="0" smtClean="0"/>
              <a:t>2</a:t>
            </a:r>
            <a:r>
              <a:rPr lang="en-US" sz="3800" dirty="0" smtClean="0"/>
              <a:t>O (-ΔF = 688,000 cal).</a:t>
            </a:r>
          </a:p>
          <a:p>
            <a:pPr algn="just" rtl="0"/>
            <a:r>
              <a:rPr lang="en-US" sz="3800" b="1" dirty="0" smtClean="0">
                <a:solidFill>
                  <a:srgbClr val="00B050"/>
                </a:solidFill>
              </a:rPr>
              <a:t>Fermentation: </a:t>
            </a:r>
          </a:p>
          <a:p>
            <a:pPr algn="just" rtl="0">
              <a:buNone/>
            </a:pPr>
            <a:r>
              <a:rPr lang="en-US" sz="3800" dirty="0" smtClean="0"/>
              <a:t>C</a:t>
            </a:r>
            <a:r>
              <a:rPr lang="en-US" sz="3800" baseline="-25000" dirty="0" smtClean="0"/>
              <a:t>6</a:t>
            </a:r>
            <a:r>
              <a:rPr lang="en-US" sz="3800" dirty="0" smtClean="0"/>
              <a:t>H</a:t>
            </a:r>
            <a:r>
              <a:rPr lang="en-US" sz="3800" baseline="-25000" dirty="0" smtClean="0"/>
              <a:t>12</a:t>
            </a:r>
            <a:r>
              <a:rPr lang="en-US" sz="3800" dirty="0" smtClean="0"/>
              <a:t>O</a:t>
            </a:r>
            <a:r>
              <a:rPr lang="en-US" sz="3800" baseline="-25000" dirty="0" smtClean="0"/>
              <a:t>6</a:t>
            </a:r>
            <a:r>
              <a:rPr lang="en-US" sz="3800" dirty="0" smtClean="0"/>
              <a:t> (glucose) + 6O</a:t>
            </a:r>
            <a:r>
              <a:rPr lang="en-US" sz="3800" baseline="-25000" dirty="0" smtClean="0"/>
              <a:t>2</a:t>
            </a:r>
            <a:r>
              <a:rPr lang="en-US" sz="3800" dirty="0" smtClean="0"/>
              <a:t> → 6CO</a:t>
            </a:r>
            <a:r>
              <a:rPr lang="en-US" sz="3800" baseline="-25000" dirty="0" smtClean="0"/>
              <a:t>2</a:t>
            </a:r>
            <a:r>
              <a:rPr lang="en-US" sz="3800" dirty="0" smtClean="0"/>
              <a:t> + 6H</a:t>
            </a:r>
            <a:r>
              <a:rPr lang="en-US" sz="3800" baseline="-25000" dirty="0" smtClean="0"/>
              <a:t>2</a:t>
            </a:r>
            <a:r>
              <a:rPr lang="en-US" sz="3800" dirty="0" smtClean="0"/>
              <a:t>O (-ΔF = 688,000 cal)</a:t>
            </a:r>
            <a:r>
              <a:rPr lang="en-US" sz="2600" dirty="0" smtClean="0"/>
              <a:t>.</a:t>
            </a:r>
          </a:p>
          <a:p>
            <a:pPr algn="just" rtl="0"/>
            <a:r>
              <a:rPr lang="en-US" sz="3800" dirty="0" smtClean="0"/>
              <a:t>While most ATP in eukaryotic cells is made via respiration, fermentation is an important way for many bacterial pathogens to gain energy in the absence of oxygen.</a:t>
            </a:r>
          </a:p>
          <a:p>
            <a:pPr algn="just" rtl="0"/>
            <a:r>
              <a:rPr lang="en-US" sz="3800" dirty="0" smtClean="0"/>
              <a:t>In all cases, the fermentation product is reduced compared to </a:t>
            </a:r>
            <a:r>
              <a:rPr lang="en-US" sz="3800" dirty="0" err="1" smtClean="0"/>
              <a:t>pyruvate</a:t>
            </a:r>
            <a:r>
              <a:rPr lang="en-US" sz="3800" dirty="0" smtClean="0"/>
              <a:t> and the electrons for this reduction were those accumulated during the oxidation of the growth substrate (glucose).</a:t>
            </a:r>
          </a:p>
          <a:p>
            <a:pPr algn="just" rtl="0"/>
            <a:r>
              <a:rPr lang="en-US" sz="3800" dirty="0" smtClean="0"/>
              <a:t>Lactic acid fermentation is the most simple fermentation pattern, featuring the direct reduction of </a:t>
            </a:r>
            <a:r>
              <a:rPr lang="en-US" sz="3800" dirty="0" err="1" smtClean="0"/>
              <a:t>pyruvic</a:t>
            </a:r>
            <a:r>
              <a:rPr lang="en-US" sz="3800" dirty="0" smtClean="0"/>
              <a:t> acid by NADH and the enzyme lactic </a:t>
            </a:r>
            <a:r>
              <a:rPr lang="en-US" sz="3800" dirty="0" err="1" smtClean="0"/>
              <a:t>dehydrogenase</a:t>
            </a:r>
            <a:r>
              <a:rPr lang="en-US" sz="3800" dirty="0" smtClean="0"/>
              <a:t>. (Lactate </a:t>
            </a:r>
            <a:r>
              <a:rPr lang="en-US" sz="3800" dirty="0" err="1" smtClean="0"/>
              <a:t>dehydrogenase</a:t>
            </a:r>
            <a:r>
              <a:rPr lang="en-US" sz="3800" dirty="0" smtClean="0"/>
              <a:t> is also present in human muscle tissue.)</a:t>
            </a:r>
          </a:p>
          <a:p>
            <a:pPr algn="just" rtl="0"/>
            <a:endParaRPr lang="ar-IQ" sz="2800" dirty="0" smtClean="0"/>
          </a:p>
          <a:p>
            <a:pPr algn="just" rtl="0"/>
            <a:endParaRPr lang="ar-IQ" dirty="0"/>
          </a:p>
        </p:txBody>
      </p:sp>
      <p:sp>
        <p:nvSpPr>
          <p:cNvPr id="3" name="Footer Placeholder 2"/>
          <p:cNvSpPr>
            <a:spLocks noGrp="1"/>
          </p:cNvSpPr>
          <p:nvPr>
            <p:ph type="ftr" sz="quarter" idx="11"/>
          </p:nvPr>
        </p:nvSpPr>
        <p:spPr/>
        <p:txBody>
          <a:bodyPr/>
          <a:lstStyle/>
          <a:p>
            <a:r>
              <a:rPr lang="en-US" smtClean="0"/>
              <a:t>Lec (4+5)</a:t>
            </a:r>
            <a:endParaRPr lang="ar-IQ"/>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800px-Cellular_respiration.gif"/>
          <p:cNvPicPr>
            <a:picLocks noGrp="1" noChangeAspect="1"/>
          </p:cNvPicPr>
          <p:nvPr>
            <p:ph idx="1"/>
          </p:nvPr>
        </p:nvPicPr>
        <p:blipFill>
          <a:blip r:embed="rId2"/>
          <a:stretch>
            <a:fillRect/>
          </a:stretch>
        </p:blipFill>
        <p:spPr>
          <a:xfrm>
            <a:off x="1857356" y="428604"/>
            <a:ext cx="5857916" cy="5901850"/>
          </a:xfrm>
        </p:spPr>
      </p:pic>
      <p:sp>
        <p:nvSpPr>
          <p:cNvPr id="3" name="Footer Placeholder 2"/>
          <p:cNvSpPr>
            <a:spLocks noGrp="1"/>
          </p:cNvSpPr>
          <p:nvPr>
            <p:ph type="ftr" sz="quarter" idx="11"/>
          </p:nvPr>
        </p:nvSpPr>
        <p:spPr/>
        <p:txBody>
          <a:bodyPr/>
          <a:lstStyle/>
          <a:p>
            <a:r>
              <a:rPr lang="en-US" smtClean="0"/>
              <a:t>Lec (4+5)</a:t>
            </a:r>
            <a:endParaRPr lang="ar-IQ"/>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0"/>
            <a:r>
              <a:rPr lang="en-US" b="1" dirty="0" smtClean="0">
                <a:solidFill>
                  <a:srgbClr val="FF0000"/>
                </a:solidFill>
              </a:rPr>
              <a:t>A comparison of Respiration and Fermentation</a:t>
            </a:r>
            <a:endParaRPr lang="en-US" dirty="0" smtClean="0">
              <a:solidFill>
                <a:srgbClr val="FF0000"/>
              </a:solidFill>
            </a:endParaRPr>
          </a:p>
          <a:p>
            <a:pPr algn="l" rtl="0">
              <a:buNone/>
            </a:pPr>
            <a:endParaRPr lang="ar-IQ" dirty="0"/>
          </a:p>
        </p:txBody>
      </p:sp>
      <p:sp>
        <p:nvSpPr>
          <p:cNvPr id="3" name="Footer Placeholder 2"/>
          <p:cNvSpPr>
            <a:spLocks noGrp="1"/>
          </p:cNvSpPr>
          <p:nvPr>
            <p:ph type="ftr" sz="quarter" idx="11"/>
          </p:nvPr>
        </p:nvSpPr>
        <p:spPr/>
        <p:txBody>
          <a:bodyPr/>
          <a:lstStyle/>
          <a:p>
            <a:r>
              <a:rPr lang="en-US" smtClean="0"/>
              <a:t>Lec (4+5)</a:t>
            </a:r>
            <a:endParaRPr lang="ar-IQ"/>
          </a:p>
        </p:txBody>
      </p:sp>
      <p:sp>
        <p:nvSpPr>
          <p:cNvPr id="4" name="Title 3"/>
          <p:cNvSpPr>
            <a:spLocks noGrp="1"/>
          </p:cNvSpPr>
          <p:nvPr>
            <p:ph type="title"/>
          </p:nvPr>
        </p:nvSpPr>
        <p:spPr/>
        <p:txBody>
          <a:bodyPr/>
          <a:lstStyle/>
          <a:p>
            <a:pPr rtl="0"/>
            <a:r>
              <a:rPr lang="en-US" dirty="0" smtClean="0"/>
              <a:t> Home work 3</a:t>
            </a:r>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Lec (4+5)</a:t>
            </a:r>
            <a:endParaRPr lang="ar-IQ"/>
          </a:p>
        </p:txBody>
      </p:sp>
      <p:sp>
        <p:nvSpPr>
          <p:cNvPr id="4" name="Title 3"/>
          <p:cNvSpPr>
            <a:spLocks noGrp="1"/>
          </p:cNvSpPr>
          <p:nvPr>
            <p:ph type="title"/>
          </p:nvPr>
        </p:nvSpPr>
        <p:spPr/>
        <p:txBody>
          <a:bodyPr>
            <a:normAutofit/>
          </a:bodyPr>
          <a:lstStyle/>
          <a:p>
            <a:r>
              <a:rPr lang="en-US" dirty="0" smtClean="0"/>
              <a:t>Reproduction of Bacteria</a:t>
            </a:r>
            <a:endParaRPr lang="ar-IQ" dirty="0"/>
          </a:p>
        </p:txBody>
      </p:sp>
      <p:pic>
        <p:nvPicPr>
          <p:cNvPr id="5" name="صورة 2" descr="Reproduction of Bacteria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005806"/>
            <a:ext cx="7620000" cy="3476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42918"/>
            <a:ext cx="8229600" cy="5786478"/>
          </a:xfrm>
        </p:spPr>
        <p:txBody>
          <a:bodyPr>
            <a:normAutofit/>
          </a:bodyPr>
          <a:lstStyle/>
          <a:p>
            <a:pPr algn="just" rtl="0"/>
            <a:r>
              <a:rPr lang="en-US" dirty="0" smtClean="0"/>
              <a:t>Bacteria follow the asexual mode of </a:t>
            </a:r>
            <a:r>
              <a:rPr lang="en-US" u="sng" dirty="0" smtClean="0">
                <a:hlinkClick r:id="rId2"/>
              </a:rPr>
              <a:t>reproduction</a:t>
            </a:r>
            <a:r>
              <a:rPr lang="en-US" dirty="0" smtClean="0"/>
              <a:t> called binary fission. A single bacterium divides to give two daughter cells. These are identical to the parent cell as well as to each other. Replication of DNA within parent bacterium marks the beginning of the fission. Eventually, cell elongates to form two daughter cells. The rate and timing of reproduction depend on the conditions like temperature and availability of nutrients.  When there is a favorable condition, </a:t>
            </a:r>
            <a:r>
              <a:rPr lang="en-US" i="1" dirty="0" smtClean="0"/>
              <a:t>E. coli</a:t>
            </a:r>
            <a:r>
              <a:rPr lang="en-US" dirty="0" smtClean="0"/>
              <a:t> or </a:t>
            </a:r>
            <a:r>
              <a:rPr lang="en-US" i="1" dirty="0" smtClean="0"/>
              <a:t>Escherichia coli</a:t>
            </a:r>
            <a:r>
              <a:rPr lang="en-US" dirty="0" smtClean="0"/>
              <a:t> produces about 2 millions of bacteria in every 7 hours.</a:t>
            </a:r>
          </a:p>
          <a:p>
            <a:pPr algn="l" rtl="0"/>
            <a:endParaRPr lang="ar-IQ" dirty="0"/>
          </a:p>
        </p:txBody>
      </p:sp>
      <p:sp>
        <p:nvSpPr>
          <p:cNvPr id="3" name="Footer Placeholder 2"/>
          <p:cNvSpPr>
            <a:spLocks noGrp="1"/>
          </p:cNvSpPr>
          <p:nvPr>
            <p:ph type="ftr" sz="quarter" idx="11"/>
          </p:nvPr>
        </p:nvSpPr>
        <p:spPr/>
        <p:txBody>
          <a:bodyPr/>
          <a:lstStyle/>
          <a:p>
            <a:r>
              <a:rPr lang="en-US" smtClean="0"/>
              <a:t>Lec (4+5)</a:t>
            </a:r>
            <a:endParaRPr lang="ar-IQ"/>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rtl="0"/>
            <a:r>
              <a:rPr lang="en-US" dirty="0" smtClean="0"/>
              <a:t>​Binary fission is a type of cell division in which a parent cell copies it’s </a:t>
            </a:r>
            <a:r>
              <a:rPr lang="en-US" dirty="0" smtClean="0">
                <a:hlinkClick r:id="rId2"/>
              </a:rPr>
              <a:t>genetic material</a:t>
            </a:r>
            <a:r>
              <a:rPr lang="en-US" dirty="0" smtClean="0"/>
              <a:t>, and then divides, transforming into two daughter cells, each new cell having one complete copy of the genetic instructions necessary to run the cell. The daughter cells are clones (exact copies) of the parent cell that gave rise to them.</a:t>
            </a:r>
            <a:endParaRPr lang="ar-IQ" dirty="0"/>
          </a:p>
        </p:txBody>
      </p:sp>
      <p:sp>
        <p:nvSpPr>
          <p:cNvPr id="3" name="Footer Placeholder 2"/>
          <p:cNvSpPr>
            <a:spLocks noGrp="1"/>
          </p:cNvSpPr>
          <p:nvPr>
            <p:ph type="ftr" sz="quarter" idx="11"/>
          </p:nvPr>
        </p:nvSpPr>
        <p:spPr/>
        <p:txBody>
          <a:bodyPr/>
          <a:lstStyle/>
          <a:p>
            <a:r>
              <a:rPr lang="en-US" smtClean="0"/>
              <a:t>Lec (4+5)</a:t>
            </a:r>
            <a:endParaRPr lang="ar-IQ"/>
          </a:p>
        </p:txBody>
      </p:sp>
      <p:sp>
        <p:nvSpPr>
          <p:cNvPr id="4" name="Title 3"/>
          <p:cNvSpPr>
            <a:spLocks noGrp="1"/>
          </p:cNvSpPr>
          <p:nvPr>
            <p:ph type="title"/>
          </p:nvPr>
        </p:nvSpPr>
        <p:spPr/>
        <p:txBody>
          <a:bodyPr>
            <a:normAutofit/>
          </a:bodyPr>
          <a:lstStyle/>
          <a:p>
            <a:r>
              <a:rPr lang="en-US" dirty="0" smtClean="0"/>
              <a:t>What Is Binary Fission?</a:t>
            </a:r>
            <a:endParaRPr lang="ar-IQ"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48068"/>
          </a:xfrm>
        </p:spPr>
        <p:txBody>
          <a:bodyPr>
            <a:normAutofit fontScale="77500" lnSpcReduction="20000"/>
          </a:bodyPr>
          <a:lstStyle/>
          <a:p>
            <a:pPr lvl="0" algn="just" rtl="0"/>
            <a:r>
              <a:rPr lang="en-US" dirty="0" smtClean="0"/>
              <a:t>After the septum forms completely, depending on the type of microbe, the daughter cells may remain Parent cell grows to its maximum size.</a:t>
            </a:r>
          </a:p>
          <a:p>
            <a:pPr lvl="0" algn="just" rtl="0"/>
            <a:r>
              <a:rPr lang="en-US" dirty="0" smtClean="0"/>
              <a:t>Cell duplicates its chromosome (a process called </a:t>
            </a:r>
            <a:r>
              <a:rPr lang="en-US" dirty="0" smtClean="0">
                <a:hlinkClick r:id="rId2"/>
              </a:rPr>
              <a:t>replication</a:t>
            </a:r>
            <a:r>
              <a:rPr lang="en-US" dirty="0" smtClean="0"/>
              <a:t>) so that two exact copies of the genetic material exist inside the parent cell. These two molecules of DNA are attached to the cell’s plasma membrane.</a:t>
            </a:r>
          </a:p>
          <a:p>
            <a:pPr lvl="0" algn="just" rtl="0"/>
            <a:r>
              <a:rPr lang="en-US" dirty="0" smtClean="0"/>
              <a:t>The cell then grows, increasing the distance between the two duplicated chromosomes that are attached to the plasma membrane.</a:t>
            </a:r>
          </a:p>
          <a:p>
            <a:pPr lvl="0" algn="just" rtl="0"/>
            <a:r>
              <a:rPr lang="en-US" dirty="0" smtClean="0"/>
              <a:t>In prokaryotes (bacteria and </a:t>
            </a:r>
            <a:r>
              <a:rPr lang="en-US" dirty="0" err="1" smtClean="0"/>
              <a:t>Archaea</a:t>
            </a:r>
            <a:r>
              <a:rPr lang="en-US" dirty="0" smtClean="0"/>
              <a:t>), a new </a:t>
            </a:r>
            <a:r>
              <a:rPr lang="en-US" dirty="0" smtClean="0">
                <a:hlinkClick r:id="rId3"/>
              </a:rPr>
              <a:t>cell wall</a:t>
            </a:r>
            <a:r>
              <a:rPr lang="en-US" dirty="0" smtClean="0"/>
              <a:t>, called a septum, begins to grow across the middle of the cell, bisecting it. Amoeba, which do not have a cell wall, develop a cleavage furrow that pinches the cell in half.</a:t>
            </a:r>
          </a:p>
          <a:p>
            <a:pPr lvl="0" algn="just" rtl="0"/>
            <a:r>
              <a:rPr lang="en-US" dirty="0" smtClean="0"/>
              <a:t>attached to each other, or may completely separate. Whether attached or separated, each cell is an independent unit.</a:t>
            </a:r>
          </a:p>
          <a:p>
            <a:pPr algn="just"/>
            <a:endParaRPr lang="ar-IQ" dirty="0"/>
          </a:p>
        </p:txBody>
      </p:sp>
      <p:sp>
        <p:nvSpPr>
          <p:cNvPr id="3" name="Footer Placeholder 2"/>
          <p:cNvSpPr>
            <a:spLocks noGrp="1"/>
          </p:cNvSpPr>
          <p:nvPr>
            <p:ph type="ftr" sz="quarter" idx="11"/>
          </p:nvPr>
        </p:nvSpPr>
        <p:spPr/>
        <p:txBody>
          <a:bodyPr/>
          <a:lstStyle/>
          <a:p>
            <a:r>
              <a:rPr lang="en-US" smtClean="0"/>
              <a:t>Lec (4+5)</a:t>
            </a:r>
            <a:endParaRPr lang="ar-IQ"/>
          </a:p>
        </p:txBody>
      </p:sp>
      <p:sp>
        <p:nvSpPr>
          <p:cNvPr id="4" name="Title 3"/>
          <p:cNvSpPr>
            <a:spLocks noGrp="1"/>
          </p:cNvSpPr>
          <p:nvPr>
            <p:ph type="title"/>
          </p:nvPr>
        </p:nvSpPr>
        <p:spPr/>
        <p:txBody>
          <a:bodyPr>
            <a:normAutofit/>
          </a:bodyPr>
          <a:lstStyle/>
          <a:p>
            <a:r>
              <a:rPr lang="en-US" dirty="0" smtClean="0"/>
              <a:t>Steps of Binary Fission:</a:t>
            </a:r>
            <a:endParaRPr lang="ar-IQ"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Lec (4+5)</a:t>
            </a:r>
            <a:endParaRPr lang="ar-IQ"/>
          </a:p>
        </p:txBody>
      </p:sp>
      <p:pic>
        <p:nvPicPr>
          <p:cNvPr id="5" name="صورة 3" descr="Binary Fission of Bacteria">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65041" y="500042"/>
            <a:ext cx="3535785" cy="550705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0"/>
            <a:r>
              <a:rPr lang="en-US" dirty="0" smtClean="0"/>
              <a:t>Generally , bacterial cells have the same metabolic activities as eukaryotic cells.</a:t>
            </a:r>
          </a:p>
          <a:p>
            <a:pPr algn="just" rtl="0"/>
            <a:r>
              <a:rPr lang="en-US" dirty="0" smtClean="0"/>
              <a:t>Although bacteria can use a number of different organic carbon sources, we will use </a:t>
            </a:r>
          </a:p>
          <a:p>
            <a:pPr algn="just" rtl="0"/>
            <a:r>
              <a:rPr lang="en-US" dirty="0" smtClean="0">
                <a:solidFill>
                  <a:srgbClr val="FF0000"/>
                </a:solidFill>
              </a:rPr>
              <a:t>Glucose </a:t>
            </a:r>
            <a:r>
              <a:rPr lang="en-US" dirty="0" smtClean="0"/>
              <a:t>as the growth substrate or carbon source in our discussion of energy generation </a:t>
            </a:r>
            <a:r>
              <a:rPr lang="en-US" b="1" dirty="0" smtClean="0">
                <a:solidFill>
                  <a:srgbClr val="FF0000"/>
                </a:solidFill>
              </a:rPr>
              <a:t>via respiration and fermentation</a:t>
            </a:r>
            <a:r>
              <a:rPr lang="en-US" dirty="0" smtClean="0"/>
              <a:t>.</a:t>
            </a:r>
          </a:p>
          <a:p>
            <a:pPr algn="just" rtl="0"/>
            <a:endParaRPr lang="ar-IQ" dirty="0"/>
          </a:p>
        </p:txBody>
      </p:sp>
      <p:sp>
        <p:nvSpPr>
          <p:cNvPr id="3" name="Footer Placeholder 2"/>
          <p:cNvSpPr>
            <a:spLocks noGrp="1"/>
          </p:cNvSpPr>
          <p:nvPr>
            <p:ph type="ftr" sz="quarter" idx="11"/>
          </p:nvPr>
        </p:nvSpPr>
        <p:spPr/>
        <p:txBody>
          <a:bodyPr/>
          <a:lstStyle/>
          <a:p>
            <a:r>
              <a:rPr lang="en-US" smtClean="0"/>
              <a:t>Lec (4+5)</a:t>
            </a:r>
            <a:endParaRPr lang="ar-IQ"/>
          </a:p>
        </p:txBody>
      </p:sp>
      <p:sp>
        <p:nvSpPr>
          <p:cNvPr id="4" name="Title 3"/>
          <p:cNvSpPr>
            <a:spLocks noGrp="1"/>
          </p:cNvSpPr>
          <p:nvPr>
            <p:ph type="title"/>
          </p:nvPr>
        </p:nvSpPr>
        <p:spPr/>
        <p:txBody>
          <a:bodyPr/>
          <a:lstStyle/>
          <a:p>
            <a:r>
              <a:rPr lang="en-US" dirty="0" smtClean="0">
                <a:solidFill>
                  <a:srgbClr val="FF0000"/>
                </a:solidFill>
              </a:rPr>
              <a:t>Introduction</a:t>
            </a:r>
            <a:r>
              <a:rPr lang="en-US" dirty="0" smtClean="0"/>
              <a:t> </a:t>
            </a:r>
            <a:endParaRPr lang="ar-IQ"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54242427-have-a-nice-day-handwriting-on-a-napkin-with-cup-of-coffee-and-pen.jpg"/>
          <p:cNvPicPr>
            <a:picLocks noGrp="1" noChangeAspect="1"/>
          </p:cNvPicPr>
          <p:nvPr>
            <p:ph idx="1"/>
          </p:nvPr>
        </p:nvPicPr>
        <p:blipFill>
          <a:blip r:embed="rId2"/>
          <a:stretch>
            <a:fillRect/>
          </a:stretch>
        </p:blipFill>
        <p:spPr>
          <a:xfrm>
            <a:off x="2095500" y="2094389"/>
            <a:ext cx="4953000" cy="3299460"/>
          </a:xfrm>
        </p:spPr>
      </p:pic>
      <p:sp>
        <p:nvSpPr>
          <p:cNvPr id="3" name="Footer Placeholder 2"/>
          <p:cNvSpPr>
            <a:spLocks noGrp="1"/>
          </p:cNvSpPr>
          <p:nvPr>
            <p:ph type="ftr" sz="quarter" idx="11"/>
          </p:nvPr>
        </p:nvSpPr>
        <p:spPr/>
        <p:txBody>
          <a:bodyPr/>
          <a:lstStyle/>
          <a:p>
            <a:r>
              <a:rPr lang="en-US" smtClean="0"/>
              <a:t>Lec (4+5)</a:t>
            </a:r>
            <a:endParaRPr lang="ar-IQ"/>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Lec (4+5)</a:t>
            </a:r>
            <a:endParaRPr lang="ar-IQ"/>
          </a:p>
        </p:txBody>
      </p:sp>
      <p:sp>
        <p:nvSpPr>
          <p:cNvPr id="4" name="Title 3"/>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srcRect/>
          <a:stretch>
            <a:fillRect/>
          </a:stretch>
        </p:blipFill>
        <p:spPr bwMode="auto">
          <a:xfrm>
            <a:off x="1262062" y="2120106"/>
            <a:ext cx="6619875" cy="324802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gn="just" rtl="0"/>
            <a:r>
              <a:rPr lang="en-US" dirty="0" smtClean="0"/>
              <a:t> In </a:t>
            </a:r>
            <a:r>
              <a:rPr lang="en-US" b="1" dirty="0" err="1" smtClean="0"/>
              <a:t>glycolysis</a:t>
            </a:r>
            <a:r>
              <a:rPr lang="en-US" dirty="0" smtClean="0"/>
              <a:t>, glucose is </a:t>
            </a:r>
            <a:r>
              <a:rPr lang="en-US" b="1" dirty="0" smtClean="0">
                <a:solidFill>
                  <a:srgbClr val="FF0000"/>
                </a:solidFill>
              </a:rPr>
              <a:t>oxidized </a:t>
            </a:r>
            <a:r>
              <a:rPr lang="en-US" dirty="0" smtClean="0"/>
              <a:t>to </a:t>
            </a:r>
            <a:r>
              <a:rPr lang="en-US" dirty="0" err="1" smtClean="0"/>
              <a:t>pyruvate</a:t>
            </a:r>
            <a:r>
              <a:rPr lang="en-US" dirty="0" smtClean="0"/>
              <a:t>.</a:t>
            </a:r>
          </a:p>
          <a:p>
            <a:pPr algn="just" rtl="0"/>
            <a:r>
              <a:rPr lang="en-US" dirty="0" smtClean="0"/>
              <a:t>The transfer of </a:t>
            </a:r>
            <a:r>
              <a:rPr lang="en-US" b="1" dirty="0" smtClean="0">
                <a:solidFill>
                  <a:srgbClr val="00B050"/>
                </a:solidFill>
              </a:rPr>
              <a:t>electrons FROM the glucose</a:t>
            </a:r>
            <a:r>
              <a:rPr lang="en-US" dirty="0" smtClean="0"/>
              <a:t> allows the bacterium to </a:t>
            </a:r>
            <a:r>
              <a:rPr lang="en-US" b="1" dirty="0" smtClean="0">
                <a:solidFill>
                  <a:srgbClr val="00B050"/>
                </a:solidFill>
              </a:rPr>
              <a:t>produce ATP</a:t>
            </a:r>
            <a:r>
              <a:rPr lang="en-US" dirty="0" smtClean="0"/>
              <a:t> via direct </a:t>
            </a:r>
            <a:r>
              <a:rPr lang="en-US" b="1" dirty="0" smtClean="0">
                <a:solidFill>
                  <a:srgbClr val="FF0000"/>
                </a:solidFill>
              </a:rPr>
              <a:t>substrate level </a:t>
            </a:r>
            <a:r>
              <a:rPr lang="en-US" b="1" dirty="0" err="1" smtClean="0">
                <a:solidFill>
                  <a:srgbClr val="FF0000"/>
                </a:solidFill>
              </a:rPr>
              <a:t>phosphorylation</a:t>
            </a:r>
            <a:r>
              <a:rPr lang="en-US" b="1" dirty="0" smtClean="0">
                <a:solidFill>
                  <a:srgbClr val="FF0000"/>
                </a:solidFill>
              </a:rPr>
              <a:t>.</a:t>
            </a:r>
            <a:endParaRPr lang="en-US" dirty="0" smtClean="0">
              <a:solidFill>
                <a:srgbClr val="FF0000"/>
              </a:solidFill>
            </a:endParaRPr>
          </a:p>
          <a:p>
            <a:pPr algn="just" rtl="0"/>
            <a:r>
              <a:rPr lang="en-US" dirty="0" smtClean="0"/>
              <a:t> Other electrons from the oxidized substrate are never free in are </a:t>
            </a:r>
            <a:r>
              <a:rPr lang="en-US" dirty="0" err="1" smtClean="0"/>
              <a:t>solution,but</a:t>
            </a:r>
            <a:r>
              <a:rPr lang="en-US" dirty="0" smtClean="0"/>
              <a:t> rather are transferred to NAD+ (</a:t>
            </a:r>
            <a:r>
              <a:rPr lang="en-US" dirty="0" err="1" smtClean="0"/>
              <a:t>nicotinamide</a:t>
            </a:r>
            <a:r>
              <a:rPr lang="en-US" dirty="0" smtClean="0"/>
              <a:t> adenine </a:t>
            </a:r>
            <a:r>
              <a:rPr lang="en-US" dirty="0" err="1" smtClean="0"/>
              <a:t>dinucleotide</a:t>
            </a:r>
            <a:r>
              <a:rPr lang="en-US" dirty="0" smtClean="0"/>
              <a:t>) to generate the reduced form of the molecule called NADH.</a:t>
            </a:r>
          </a:p>
          <a:p>
            <a:pPr algn="just" rtl="0"/>
            <a:r>
              <a:rPr lang="en-US" dirty="0" smtClean="0"/>
              <a:t>NAD</a:t>
            </a:r>
            <a:r>
              <a:rPr lang="en-US" baseline="30000" dirty="0" smtClean="0"/>
              <a:t>+ </a:t>
            </a:r>
            <a:r>
              <a:rPr lang="en-US" dirty="0" smtClean="0"/>
              <a:t>+ 2 e</a:t>
            </a:r>
            <a:r>
              <a:rPr lang="en-US" baseline="30000" dirty="0" smtClean="0"/>
              <a:t>-</a:t>
            </a:r>
            <a:r>
              <a:rPr lang="en-US" dirty="0" smtClean="0"/>
              <a:t> + H</a:t>
            </a:r>
            <a:r>
              <a:rPr lang="en-US" baseline="30000" dirty="0" smtClean="0"/>
              <a:t> +</a:t>
            </a:r>
            <a:r>
              <a:rPr lang="en-US" dirty="0" smtClean="0"/>
              <a:t> → NADH</a:t>
            </a:r>
          </a:p>
          <a:p>
            <a:pPr algn="just" rtl="0"/>
            <a:r>
              <a:rPr lang="en-US" dirty="0" smtClean="0"/>
              <a:t> During </a:t>
            </a:r>
            <a:r>
              <a:rPr lang="en-US" dirty="0" err="1" smtClean="0"/>
              <a:t>glycolysis</a:t>
            </a:r>
            <a:r>
              <a:rPr lang="en-US" dirty="0" smtClean="0"/>
              <a:t>, </a:t>
            </a:r>
            <a:r>
              <a:rPr lang="en-US" b="1" dirty="0" smtClean="0">
                <a:solidFill>
                  <a:srgbClr val="00B050"/>
                </a:solidFill>
              </a:rPr>
              <a:t>2 moles of ATP</a:t>
            </a:r>
            <a:r>
              <a:rPr lang="en-US" dirty="0" smtClean="0"/>
              <a:t> are consumed and </a:t>
            </a:r>
            <a:r>
              <a:rPr lang="en-US" b="1" dirty="0" smtClean="0">
                <a:solidFill>
                  <a:srgbClr val="00B050"/>
                </a:solidFill>
              </a:rPr>
              <a:t>4 moles of ATP </a:t>
            </a:r>
            <a:r>
              <a:rPr lang="en-US" dirty="0" smtClean="0"/>
              <a:t>are produced for every mole of glucose. One equivalent of NADH is formed from </a:t>
            </a:r>
            <a:br>
              <a:rPr lang="en-US" dirty="0" smtClean="0"/>
            </a:br>
            <a:r>
              <a:rPr lang="en-US" dirty="0" smtClean="0"/>
              <a:t>NAD</a:t>
            </a:r>
            <a:r>
              <a:rPr lang="en-US" baseline="30000" dirty="0" smtClean="0"/>
              <a:t>+</a:t>
            </a:r>
            <a:r>
              <a:rPr lang="en-US" dirty="0" smtClean="0"/>
              <a:t>.</a:t>
            </a:r>
          </a:p>
        </p:txBody>
      </p:sp>
      <p:sp>
        <p:nvSpPr>
          <p:cNvPr id="3" name="Footer Placeholder 2"/>
          <p:cNvSpPr>
            <a:spLocks noGrp="1"/>
          </p:cNvSpPr>
          <p:nvPr>
            <p:ph type="ftr" sz="quarter" idx="11"/>
          </p:nvPr>
        </p:nvSpPr>
        <p:spPr/>
        <p:txBody>
          <a:bodyPr/>
          <a:lstStyle/>
          <a:p>
            <a:r>
              <a:rPr lang="en-US" smtClean="0"/>
              <a:t>Lec (4+5)</a:t>
            </a:r>
            <a:endParaRPr lang="ar-IQ"/>
          </a:p>
        </p:txBody>
      </p:sp>
      <p:sp>
        <p:nvSpPr>
          <p:cNvPr id="4" name="Title 3"/>
          <p:cNvSpPr>
            <a:spLocks noGrp="1"/>
          </p:cNvSpPr>
          <p:nvPr>
            <p:ph type="title"/>
          </p:nvPr>
        </p:nvSpPr>
        <p:spPr/>
        <p:txBody>
          <a:bodyPr>
            <a:noAutofit/>
          </a:bodyPr>
          <a:lstStyle/>
          <a:p>
            <a:r>
              <a:rPr lang="en-US" sz="2800" dirty="0" smtClean="0">
                <a:solidFill>
                  <a:srgbClr val="FF0000"/>
                </a:solidFill>
              </a:rPr>
              <a:t>A. </a:t>
            </a:r>
            <a:r>
              <a:rPr lang="en-US" sz="2800" dirty="0" err="1" smtClean="0">
                <a:solidFill>
                  <a:srgbClr val="FF0000"/>
                </a:solidFill>
              </a:rPr>
              <a:t>Glycolysis</a:t>
            </a:r>
            <a:r>
              <a:rPr lang="en-US" sz="2800" dirty="0" smtClean="0">
                <a:solidFill>
                  <a:srgbClr val="FF0000"/>
                </a:solidFill>
              </a:rPr>
              <a:t> (</a:t>
            </a:r>
            <a:r>
              <a:rPr lang="en-US" sz="2800" dirty="0" err="1" smtClean="0">
                <a:solidFill>
                  <a:srgbClr val="FF0000"/>
                </a:solidFill>
              </a:rPr>
              <a:t>Embden</a:t>
            </a:r>
            <a:r>
              <a:rPr lang="en-US" sz="2800" dirty="0" smtClean="0">
                <a:solidFill>
                  <a:srgbClr val="FF0000"/>
                </a:solidFill>
              </a:rPr>
              <a:t>-Meyerhof Pathway) </a:t>
            </a:r>
            <a:endParaRPr lang="ar-IQ" sz="28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arbohydrate-metabolism-15-638.jpg"/>
          <p:cNvPicPr>
            <a:picLocks noGrp="1" noChangeAspect="1"/>
          </p:cNvPicPr>
          <p:nvPr>
            <p:ph idx="1"/>
          </p:nvPr>
        </p:nvPicPr>
        <p:blipFill>
          <a:blip r:embed="rId2"/>
          <a:stretch>
            <a:fillRect/>
          </a:stretch>
        </p:blipFill>
        <p:spPr>
          <a:xfrm>
            <a:off x="1071538" y="642918"/>
            <a:ext cx="7144777" cy="5364182"/>
          </a:xfrm>
        </p:spPr>
      </p:pic>
      <p:sp>
        <p:nvSpPr>
          <p:cNvPr id="3" name="Footer Placeholder 2"/>
          <p:cNvSpPr>
            <a:spLocks noGrp="1"/>
          </p:cNvSpPr>
          <p:nvPr>
            <p:ph type="ftr" sz="quarter" idx="11"/>
          </p:nvPr>
        </p:nvSpPr>
        <p:spPr/>
        <p:txBody>
          <a:bodyPr/>
          <a:lstStyle/>
          <a:p>
            <a:r>
              <a:rPr lang="en-US" smtClean="0"/>
              <a:t>Lec (4+5)</a:t>
            </a:r>
            <a:endParaRPr lang="ar-IQ"/>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rtl="0"/>
            <a:r>
              <a:rPr lang="en-US" dirty="0" smtClean="0"/>
              <a:t>liberates reducing equivalents (H which Equals a proton and an electron), that drive ATP formation via </a:t>
            </a:r>
            <a:r>
              <a:rPr lang="en-US" b="1" dirty="0" smtClean="0">
                <a:solidFill>
                  <a:srgbClr val="00B050"/>
                </a:solidFill>
              </a:rPr>
              <a:t>oxidative </a:t>
            </a:r>
            <a:r>
              <a:rPr lang="en-US" b="1" dirty="0" err="1" smtClean="0">
                <a:solidFill>
                  <a:srgbClr val="00B050"/>
                </a:solidFill>
              </a:rPr>
              <a:t>phosphorylation</a:t>
            </a:r>
            <a:r>
              <a:rPr lang="en-US" dirty="0" smtClean="0"/>
              <a:t>.</a:t>
            </a:r>
          </a:p>
          <a:p>
            <a:pPr algn="just" rtl="0"/>
            <a:r>
              <a:rPr lang="en-US" dirty="0" smtClean="0"/>
              <a:t>The </a:t>
            </a:r>
            <a:r>
              <a:rPr lang="en-US" b="1" dirty="0" err="1" smtClean="0"/>
              <a:t>glyoxylate</a:t>
            </a:r>
            <a:r>
              <a:rPr lang="en-US" b="1" dirty="0" smtClean="0"/>
              <a:t> shunt </a:t>
            </a:r>
            <a:r>
              <a:rPr lang="en-US" dirty="0" smtClean="0"/>
              <a:t>functions similarly to the Krebs cycle but lacks many of the Krebs cycle enzyme reactions. The </a:t>
            </a:r>
            <a:r>
              <a:rPr lang="en-US" dirty="0" err="1" smtClean="0"/>
              <a:t>glyoxylate</a:t>
            </a:r>
            <a:r>
              <a:rPr lang="en-US" dirty="0" smtClean="0"/>
              <a:t> cycle is consumes </a:t>
            </a:r>
            <a:r>
              <a:rPr lang="en-US" dirty="0" err="1" smtClean="0"/>
              <a:t>acetylCoA</a:t>
            </a:r>
            <a:r>
              <a:rPr lang="en-US" dirty="0" smtClean="0"/>
              <a:t> which is generated from acetate. </a:t>
            </a:r>
          </a:p>
          <a:p>
            <a:pPr algn="just" rtl="0"/>
            <a:r>
              <a:rPr lang="en-US" b="1" dirty="0" smtClean="0">
                <a:solidFill>
                  <a:srgbClr val="FF0000"/>
                </a:solidFill>
              </a:rPr>
              <a:t>Acetate</a:t>
            </a:r>
            <a:r>
              <a:rPr lang="en-US" dirty="0" smtClean="0"/>
              <a:t> is a major product when microbes grow on fatty acids. (This pathway is generally absent in mammals.</a:t>
            </a:r>
          </a:p>
        </p:txBody>
      </p:sp>
      <p:sp>
        <p:nvSpPr>
          <p:cNvPr id="3" name="Footer Placeholder 2"/>
          <p:cNvSpPr>
            <a:spLocks noGrp="1"/>
          </p:cNvSpPr>
          <p:nvPr>
            <p:ph type="ftr" sz="quarter" idx="11"/>
          </p:nvPr>
        </p:nvSpPr>
        <p:spPr/>
        <p:txBody>
          <a:bodyPr/>
          <a:lstStyle/>
          <a:p>
            <a:r>
              <a:rPr lang="en-US" smtClean="0"/>
              <a:t>Lec (4+5)</a:t>
            </a:r>
            <a:endParaRPr lang="ar-IQ"/>
          </a:p>
        </p:txBody>
      </p:sp>
      <p:sp>
        <p:nvSpPr>
          <p:cNvPr id="4" name="Title 3"/>
          <p:cNvSpPr>
            <a:spLocks noGrp="1"/>
          </p:cNvSpPr>
          <p:nvPr>
            <p:ph type="title"/>
          </p:nvPr>
        </p:nvSpPr>
        <p:spPr>
          <a:xfrm>
            <a:off x="457200" y="274638"/>
            <a:ext cx="8229600" cy="725470"/>
          </a:xfrm>
        </p:spPr>
        <p:txBody>
          <a:bodyPr>
            <a:normAutofit fontScale="90000"/>
          </a:bodyPr>
          <a:lstStyle/>
          <a:p>
            <a:r>
              <a:rPr lang="en-US" dirty="0" smtClean="0">
                <a:solidFill>
                  <a:srgbClr val="FF0000"/>
                </a:solidFill>
              </a:rPr>
              <a:t/>
            </a:r>
            <a:br>
              <a:rPr lang="en-US" dirty="0" smtClean="0">
                <a:solidFill>
                  <a:srgbClr val="FF0000"/>
                </a:solidFill>
              </a:rPr>
            </a:br>
            <a:r>
              <a:rPr lang="en-US" dirty="0" smtClean="0">
                <a:solidFill>
                  <a:srgbClr val="FF0000"/>
                </a:solidFill>
              </a:rPr>
              <a:t>B. </a:t>
            </a:r>
            <a:r>
              <a:rPr lang="en-US" dirty="0" err="1" smtClean="0">
                <a:solidFill>
                  <a:srgbClr val="FF0000"/>
                </a:solidFill>
              </a:rPr>
              <a:t>Tricarboxylic</a:t>
            </a:r>
            <a:r>
              <a:rPr lang="en-US" dirty="0" smtClean="0">
                <a:solidFill>
                  <a:srgbClr val="FF0000"/>
                </a:solidFill>
              </a:rPr>
              <a:t> acid cycle:                                                            </a:t>
            </a:r>
            <a:endParaRPr lang="ar-IQ"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800px-Citric_acid_cycle_with_aconitate_2.svg.png"/>
          <p:cNvPicPr>
            <a:picLocks noGrp="1" noChangeAspect="1"/>
          </p:cNvPicPr>
          <p:nvPr>
            <p:ph idx="1"/>
          </p:nvPr>
        </p:nvPicPr>
        <p:blipFill>
          <a:blip r:embed="rId2"/>
          <a:stretch>
            <a:fillRect/>
          </a:stretch>
        </p:blipFill>
        <p:spPr>
          <a:xfrm>
            <a:off x="1725483" y="1481138"/>
            <a:ext cx="5693034" cy="4525962"/>
          </a:xfrm>
        </p:spPr>
      </p:pic>
      <p:sp>
        <p:nvSpPr>
          <p:cNvPr id="3" name="Footer Placeholder 2"/>
          <p:cNvSpPr>
            <a:spLocks noGrp="1"/>
          </p:cNvSpPr>
          <p:nvPr>
            <p:ph type="ftr" sz="quarter" idx="11"/>
          </p:nvPr>
        </p:nvSpPr>
        <p:spPr/>
        <p:txBody>
          <a:bodyPr/>
          <a:lstStyle/>
          <a:p>
            <a:r>
              <a:rPr lang="en-US" smtClean="0"/>
              <a:t>Lec (4+5)</a:t>
            </a:r>
            <a:endParaRPr lang="ar-IQ"/>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1285860"/>
            <a:ext cx="8501122" cy="5019506"/>
          </a:xfrm>
        </p:spPr>
        <p:txBody>
          <a:bodyPr>
            <a:normAutofit fontScale="77500" lnSpcReduction="20000"/>
          </a:bodyPr>
          <a:lstStyle/>
          <a:p>
            <a:pPr algn="just" rtl="0"/>
            <a:r>
              <a:rPr lang="en-US" dirty="0" smtClean="0"/>
              <a:t>NADH donates electrons to a respiratory chain (a series of electron carriers such as </a:t>
            </a:r>
            <a:r>
              <a:rPr lang="en-US" dirty="0" err="1" smtClean="0"/>
              <a:t>cytochromes</a:t>
            </a:r>
            <a:r>
              <a:rPr lang="en-US" dirty="0" smtClean="0"/>
              <a:t> located in the inner membrane of the bacteria cell).</a:t>
            </a:r>
          </a:p>
          <a:p>
            <a:pPr algn="just" rtl="0"/>
            <a:r>
              <a:rPr lang="en-US" dirty="0" smtClean="0"/>
              <a:t>Transfer of electrons through the electron transport chain converts the energy of the electrons into a proton gradient. This proton gradient, in turn, is used to generate ATP via an </a:t>
            </a:r>
            <a:r>
              <a:rPr lang="en-US" dirty="0" err="1" smtClean="0"/>
              <a:t>ATPase</a:t>
            </a:r>
            <a:r>
              <a:rPr lang="en-US" dirty="0" smtClean="0"/>
              <a:t> in the inner membrane.</a:t>
            </a:r>
          </a:p>
          <a:p>
            <a:pPr algn="just" rtl="0"/>
            <a:r>
              <a:rPr lang="en-US" dirty="0" smtClean="0"/>
              <a:t>In aerobic respiration, the terminal electron acceptor is O2. </a:t>
            </a:r>
          </a:p>
          <a:p>
            <a:pPr algn="just" rtl="0"/>
            <a:r>
              <a:rPr lang="en-US" dirty="0" smtClean="0"/>
              <a:t>O</a:t>
            </a:r>
            <a:r>
              <a:rPr lang="en-US" baseline="-25000" dirty="0" smtClean="0"/>
              <a:t>2</a:t>
            </a:r>
            <a:r>
              <a:rPr lang="en-US" dirty="0" smtClean="0"/>
              <a:t> + 2e</a:t>
            </a:r>
            <a:r>
              <a:rPr lang="en-US" baseline="30000" dirty="0" smtClean="0"/>
              <a:t>-</a:t>
            </a:r>
            <a:r>
              <a:rPr lang="en-US" dirty="0" smtClean="0"/>
              <a:t> yields H</a:t>
            </a:r>
            <a:r>
              <a:rPr lang="en-US" baseline="-25000" dirty="0" smtClean="0"/>
              <a:t>2</a:t>
            </a:r>
            <a:r>
              <a:rPr lang="en-US" dirty="0" smtClean="0"/>
              <a:t>O.</a:t>
            </a:r>
          </a:p>
          <a:p>
            <a:pPr algn="just" rtl="0"/>
            <a:r>
              <a:rPr lang="en-US" dirty="0" smtClean="0"/>
              <a:t>While mammalian cells can only respire with oxygen as the final (terminal) electron acceptor, some bacteria can respire </a:t>
            </a:r>
            <a:r>
              <a:rPr lang="en-US" b="1" dirty="0" err="1" smtClean="0"/>
              <a:t>anaerobically</a:t>
            </a:r>
            <a:r>
              <a:rPr lang="en-US" b="1" dirty="0" smtClean="0"/>
              <a:t> </a:t>
            </a:r>
            <a:r>
              <a:rPr lang="en-US" dirty="0" smtClean="0"/>
              <a:t>by using a terminal electron acceptor </a:t>
            </a:r>
            <a:r>
              <a:rPr lang="en-US" b="1" u="sng" dirty="0" smtClean="0"/>
              <a:t>other</a:t>
            </a:r>
            <a:r>
              <a:rPr lang="en-US" dirty="0" smtClean="0"/>
              <a:t> than oxygen (for example, NO</a:t>
            </a:r>
            <a:r>
              <a:rPr lang="en-US" baseline="-25000" dirty="0" smtClean="0"/>
              <a:t>3</a:t>
            </a:r>
            <a:r>
              <a:rPr lang="en-US" baseline="30000" dirty="0" smtClean="0"/>
              <a:t>-</a:t>
            </a:r>
            <a:r>
              <a:rPr lang="en-US" dirty="0" smtClean="0"/>
              <a:t> which can be reduced to N</a:t>
            </a:r>
            <a:r>
              <a:rPr lang="en-US" baseline="-25000" dirty="0" smtClean="0"/>
              <a:t>2</a:t>
            </a:r>
            <a:r>
              <a:rPr lang="en-US" dirty="0" smtClean="0"/>
              <a:t>).</a:t>
            </a:r>
          </a:p>
          <a:p>
            <a:pPr algn="just" rtl="0"/>
            <a:r>
              <a:rPr lang="en-US" dirty="0" smtClean="0"/>
              <a:t>The production of ATP by this process is known as </a:t>
            </a:r>
            <a:r>
              <a:rPr lang="en-US" b="1" dirty="0" smtClean="0"/>
              <a:t>oxidative  </a:t>
            </a:r>
            <a:r>
              <a:rPr lang="en-US" b="1" dirty="0" err="1" smtClean="0"/>
              <a:t>phosphoralition</a:t>
            </a:r>
            <a:r>
              <a:rPr lang="en-US" b="1" dirty="0" smtClean="0"/>
              <a:t>.                                                                                    </a:t>
            </a:r>
            <a:endParaRPr lang="en-US" dirty="0" smtClean="0"/>
          </a:p>
          <a:p>
            <a:pPr algn="just" rtl="0"/>
            <a:r>
              <a:rPr lang="en-US" dirty="0" smtClean="0"/>
              <a:t>In mammalian cells, this occurs in mitochondria, in bacteria this occurs across the cytoplasmic membrane. Mitochondria very likely evolved from an </a:t>
            </a:r>
            <a:r>
              <a:rPr lang="en-US" dirty="0" err="1" smtClean="0"/>
              <a:t>endosymbiotic</a:t>
            </a:r>
            <a:r>
              <a:rPr lang="en-US" dirty="0" smtClean="0"/>
              <a:t> bacterium.</a:t>
            </a:r>
          </a:p>
        </p:txBody>
      </p:sp>
      <p:sp>
        <p:nvSpPr>
          <p:cNvPr id="3" name="Footer Placeholder 2"/>
          <p:cNvSpPr>
            <a:spLocks noGrp="1"/>
          </p:cNvSpPr>
          <p:nvPr>
            <p:ph type="ftr" sz="quarter" idx="11"/>
          </p:nvPr>
        </p:nvSpPr>
        <p:spPr/>
        <p:txBody>
          <a:bodyPr/>
          <a:lstStyle/>
          <a:p>
            <a:r>
              <a:rPr lang="en-US" smtClean="0"/>
              <a:t>Lec (4+5)</a:t>
            </a:r>
            <a:endParaRPr lang="ar-IQ"/>
          </a:p>
        </p:txBody>
      </p:sp>
      <p:sp>
        <p:nvSpPr>
          <p:cNvPr id="4" name="Title 3"/>
          <p:cNvSpPr>
            <a:spLocks noGrp="1"/>
          </p:cNvSpPr>
          <p:nvPr>
            <p:ph type="title"/>
          </p:nvPr>
        </p:nvSpPr>
        <p:spPr/>
        <p:txBody>
          <a:bodyPr>
            <a:normAutofit/>
          </a:bodyPr>
          <a:lstStyle/>
          <a:p>
            <a:r>
              <a:rPr lang="en-US" dirty="0" smtClean="0">
                <a:solidFill>
                  <a:srgbClr val="FF0000"/>
                </a:solidFill>
              </a:rPr>
              <a:t>C. Electron transport chain</a:t>
            </a:r>
            <a:endParaRPr lang="ar-IQ"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648px-Mitochondrial_electron_transport_chain—Etc4.svg.png"/>
          <p:cNvPicPr>
            <a:picLocks noGrp="1" noChangeAspect="1"/>
          </p:cNvPicPr>
          <p:nvPr>
            <p:ph idx="1"/>
          </p:nvPr>
        </p:nvPicPr>
        <p:blipFill>
          <a:blip r:embed="rId2"/>
          <a:stretch>
            <a:fillRect/>
          </a:stretch>
        </p:blipFill>
        <p:spPr>
          <a:xfrm>
            <a:off x="2073854" y="1481138"/>
            <a:ext cx="4996292" cy="4525962"/>
          </a:xfrm>
        </p:spPr>
      </p:pic>
      <p:sp>
        <p:nvSpPr>
          <p:cNvPr id="3" name="Footer Placeholder 2"/>
          <p:cNvSpPr>
            <a:spLocks noGrp="1"/>
          </p:cNvSpPr>
          <p:nvPr>
            <p:ph type="ftr" sz="quarter" idx="11"/>
          </p:nvPr>
        </p:nvSpPr>
        <p:spPr/>
        <p:txBody>
          <a:bodyPr/>
          <a:lstStyle/>
          <a:p>
            <a:r>
              <a:rPr lang="en-US" smtClean="0"/>
              <a:t>Lec (4+5)</a:t>
            </a:r>
            <a:endParaRPr lang="ar-IQ"/>
          </a:p>
        </p:txBody>
      </p:sp>
      <p:sp>
        <p:nvSpPr>
          <p:cNvPr id="4" name="Title 3"/>
          <p:cNvSpPr>
            <a:spLocks noGrp="1"/>
          </p:cNvSpPr>
          <p:nvPr>
            <p:ph type="title"/>
          </p:nvPr>
        </p:nvSpPr>
        <p:spPr/>
        <p:txBody>
          <a:bodyPr>
            <a:noAutofit/>
          </a:bodyPr>
          <a:lstStyle/>
          <a:p>
            <a:pPr algn="just" rtl="0"/>
            <a:r>
              <a:rPr lang="en-US" sz="1800" b="0" dirty="0" smtClean="0"/>
              <a:t>The electron transport chain in the mitochondrion is the site of </a:t>
            </a:r>
            <a:r>
              <a:rPr lang="en-US" sz="1800" b="0" dirty="0" smtClean="0">
                <a:hlinkClick r:id="rId3" tooltip="Oxidative phosphorylation"/>
              </a:rPr>
              <a:t>oxidative </a:t>
            </a:r>
            <a:r>
              <a:rPr lang="en-US" sz="1800" b="0" dirty="0" err="1" smtClean="0">
                <a:hlinkClick r:id="rId3" tooltip="Oxidative phosphorylation"/>
              </a:rPr>
              <a:t>phosphorylation</a:t>
            </a:r>
            <a:r>
              <a:rPr lang="en-US" sz="1800" b="0" dirty="0" smtClean="0"/>
              <a:t> in </a:t>
            </a:r>
            <a:r>
              <a:rPr lang="en-US" sz="1800" b="0" dirty="0" smtClean="0">
                <a:hlinkClick r:id="rId4" tooltip="Eukaryote"/>
              </a:rPr>
              <a:t>eukaryotes</a:t>
            </a:r>
            <a:r>
              <a:rPr lang="en-US" sz="1800" b="0" dirty="0" smtClean="0"/>
              <a:t>. The NADH and </a:t>
            </a:r>
            <a:r>
              <a:rPr lang="en-US" sz="1800" b="0" dirty="0" err="1" smtClean="0"/>
              <a:t>succinate</a:t>
            </a:r>
            <a:r>
              <a:rPr lang="en-US" sz="1800" b="0" dirty="0" smtClean="0"/>
              <a:t> generated in the </a:t>
            </a:r>
            <a:r>
              <a:rPr lang="en-US" sz="1800" b="0" dirty="0" smtClean="0">
                <a:hlinkClick r:id="rId5" tooltip="Citric acid cycle"/>
              </a:rPr>
              <a:t>citric acid cycle</a:t>
            </a:r>
            <a:r>
              <a:rPr lang="en-US" sz="1800" b="0" dirty="0" smtClean="0"/>
              <a:t> are oxidized, providing energy to power </a:t>
            </a:r>
            <a:r>
              <a:rPr lang="en-US" sz="1800" b="0" dirty="0" smtClean="0">
                <a:hlinkClick r:id="rId6" tooltip="ATP synthase"/>
              </a:rPr>
              <a:t>ATP </a:t>
            </a:r>
            <a:r>
              <a:rPr lang="en-US" sz="1800" b="0" dirty="0" err="1" smtClean="0">
                <a:hlinkClick r:id="rId6" tooltip="ATP synthase"/>
              </a:rPr>
              <a:t>synthase</a:t>
            </a:r>
            <a:r>
              <a:rPr lang="en-US" sz="1800" b="0" dirty="0" smtClean="0"/>
              <a:t>.</a:t>
            </a:r>
            <a:endParaRPr lang="ar-IQ" sz="1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185</TotalTime>
  <Words>711</Words>
  <Application>Microsoft Office PowerPoint</Application>
  <PresentationFormat>On-screen Show (4:3)</PresentationFormat>
  <Paragraphs>71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BACTERIAL METABOLISM  </vt:lpstr>
      <vt:lpstr>Introduction </vt:lpstr>
      <vt:lpstr>PowerPoint Presentation</vt:lpstr>
      <vt:lpstr>A. Glycolysis (Embden-Meyerhof Pathway) </vt:lpstr>
      <vt:lpstr>PowerPoint Presentation</vt:lpstr>
      <vt:lpstr> B. Tricarboxylic acid cycle:                                                            </vt:lpstr>
      <vt:lpstr>PowerPoint Presentation</vt:lpstr>
      <vt:lpstr>C. Electron transport chain</vt:lpstr>
      <vt:lpstr>The electron transport chain in the mitochondrion is the site of oxidative phosphorylation in eukaryotes. The NADH and succinate generated in the citric acid cycle are oxidized, providing energy to power ATP synthase.</vt:lpstr>
      <vt:lpstr>D. Fermentation</vt:lpstr>
      <vt:lpstr>PowerPoint Presentation</vt:lpstr>
      <vt:lpstr>PowerPoint Presentation</vt:lpstr>
      <vt:lpstr>PowerPoint Presentation</vt:lpstr>
      <vt:lpstr> Home work 3</vt:lpstr>
      <vt:lpstr>Reproduction of Bacteria</vt:lpstr>
      <vt:lpstr>PowerPoint Presentation</vt:lpstr>
      <vt:lpstr>What Is Binary Fission?</vt:lpstr>
      <vt:lpstr>Steps of Binary Fission:</vt:lpstr>
      <vt:lpstr>PowerPoint Presentation</vt:lpstr>
      <vt:lpstr>PowerPoint Presentation</vt:lpstr>
    </vt:vector>
  </TitlesOfParts>
  <Company>By DR.Ahmed Saker 2o1O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Bacterial Growth </dc:title>
  <dc:creator>hp</dc:creator>
  <cp:lastModifiedBy>Nada</cp:lastModifiedBy>
  <cp:revision>52</cp:revision>
  <dcterms:created xsi:type="dcterms:W3CDTF">2018-10-20T07:46:42Z</dcterms:created>
  <dcterms:modified xsi:type="dcterms:W3CDTF">2018-11-22T18:40:04Z</dcterms:modified>
</cp:coreProperties>
</file>